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9"/>
  </p:notesMasterIdLst>
  <p:sldIdLst>
    <p:sldId id="256" r:id="rId2"/>
    <p:sldId id="286" r:id="rId3"/>
    <p:sldId id="287" r:id="rId4"/>
    <p:sldId id="259" r:id="rId5"/>
    <p:sldId id="260" r:id="rId6"/>
    <p:sldId id="289" r:id="rId7"/>
    <p:sldId id="275" r:id="rId8"/>
    <p:sldId id="288" r:id="rId9"/>
    <p:sldId id="279" r:id="rId10"/>
    <p:sldId id="261" r:id="rId11"/>
    <p:sldId id="262" r:id="rId12"/>
    <p:sldId id="273" r:id="rId13"/>
    <p:sldId id="263" r:id="rId14"/>
    <p:sldId id="264" r:id="rId15"/>
    <p:sldId id="274" r:id="rId16"/>
    <p:sldId id="280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3" autoAdjust="0"/>
  </p:normalViewPr>
  <p:slideViewPr>
    <p:cSldViewPr>
      <p:cViewPr varScale="1">
        <p:scale>
          <a:sx n="63" d="100"/>
          <a:sy n="63" d="100"/>
        </p:scale>
        <p:origin x="-12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FF957B-B982-4C9F-B563-A47CA0D173B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F68A2D-A7D4-4116-93EC-EE4CACE6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27ACCD-DBFA-4D1B-B403-33F6B2007FD2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9FB9-CEEE-4595-8C6E-F17680EA382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B6EB-9BE9-4966-85B4-620C47DB3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270A-00EC-43F3-8F64-DF6C25C7A1F5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8321-16A9-4E9C-87B1-A83DC3D12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391F-A7E6-4558-8AC9-9ED7FF95DF48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53C3-BEB2-4537-BEEF-D077B20A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E6B92-4111-462F-80D0-3837F70D96E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699D2F-C038-4D32-BDBD-710ECD01F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4BAF-EF12-45B6-8C12-13FDF4021BF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A6F3A-714B-4F0D-BE17-C2938A45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1DFC-F0E4-4A44-BCCE-C366D9C83680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5705-8857-470C-B4FA-2E290D58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0B83-9F28-4D4D-8497-607B04F615CA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1636-A171-437D-88C8-3DEB5ACF1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169D4-AD58-4E93-8A17-F477E6FFA3D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6B360A-637F-469A-9E63-1BF13F60F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BD21-CE8C-4FCB-ACD5-D45D814DFAA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4586-9365-4AB0-92DB-B180FE2C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79B9F5-7B04-4638-994D-9386B94D9337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04B90D-F021-4CAA-B9B4-16F8FD56B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28F82C-EF49-4D25-AFDF-029F92DAC239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FD4A88-CB0A-4811-B475-BDBA4463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778ECA-1C8A-4AFA-B29F-143785111E43}" type="datetimeFigureOut">
              <a:rPr lang="ru-RU"/>
              <a:pPr>
                <a:defRPr/>
              </a:pPr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A182D-52E8-4FE9-95D4-A75C658E5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1" r:id="rId4"/>
    <p:sldLayoutId id="2147483992" r:id="rId5"/>
    <p:sldLayoutId id="2147483999" r:id="rId6"/>
    <p:sldLayoutId id="2147483993" r:id="rId7"/>
    <p:sldLayoutId id="2147484000" r:id="rId8"/>
    <p:sldLayoutId id="2147484001" r:id="rId9"/>
    <p:sldLayoutId id="2147483994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679950" y="2357438"/>
            <a:ext cx="4464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безопасности</a:t>
            </a:r>
            <a:endParaRPr lang="ru-RU" altLang="ru-RU" sz="4800" b="1">
              <a:solidFill>
                <a:srgbClr val="002060"/>
              </a:solidFill>
            </a:endParaRPr>
          </a:p>
        </p:txBody>
      </p:sp>
      <p:pic>
        <p:nvPicPr>
          <p:cNvPr id="8195" name="Picture 2" descr="C:\МоИ ДоКуМеНтЫ\ПАМЯТКИ!!!\картинки для буклетов\МЧ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8358187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в случае возникновения пожара: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обнаружении пожара сообщить в пожарную охрану по телефону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с сотового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101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этом сообщить: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-  адрес пожара,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- что горит,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- своё имя и фамилию,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- контактный телефон.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Оповестить о пожаре всех людей, находящихся в здании.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Эвакуироваться из здания.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Обесточить здание.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Встретить прибывающие пожарные подразделения, сообщить им информацию об оставшихся в здании людях, о наличии в горящем помещении взрывчатых веществ, обесточивании здания.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малой площади возгорания приступить к тушению пожара подручными средствами.</a:t>
            </a:r>
          </a:p>
        </p:txBody>
      </p:sp>
      <p:pic>
        <p:nvPicPr>
          <p:cNvPr id="17411" name="Picture 2" descr="C:\МоИ ДоКуМеНтЫ\ПАМЯТКИ!!!\картинки для буклетов\вним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487488"/>
            <a:ext cx="1939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57188" y="42863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Тушение пожара подручными средствами:</a:t>
            </a:r>
          </a:p>
          <a:p>
            <a:pPr algn="ctr" eaLnBrk="1" hangingPunct="1"/>
            <a:endParaRPr lang="ru-RU" altLang="ru-RU" sz="1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007.radikal.ru/i302/1010/51/b74f5213e2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914" y="836712"/>
            <a:ext cx="3238490" cy="24288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810000" y="4141788"/>
            <a:ext cx="4857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Если вы чувствуете в помещении сильный запах газа, </a:t>
            </a:r>
            <a:r>
              <a:rPr lang="ru-RU" altLang="ru-RU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зажигать спички, пользоваться выключателем, это может привести к взрыву.</a:t>
            </a:r>
          </a:p>
          <a:p>
            <a:pPr marL="342900" indent="-342900" algn="just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1600"/>
              <a:t>Необходимо осторожно выйти из помещения, по возможности открыть форточки, окна и двери. Вызвать службу газа по тел. «04» и пожарную охрану. </a:t>
            </a:r>
            <a:endParaRPr lang="ru-RU" alt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14313" y="549275"/>
            <a:ext cx="4929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При возгорании электроприборов необходимо обесточить их, выключив из розетки, либо, обесточив всю квартиру через электрощит, затем начать тушение. </a:t>
            </a:r>
          </a:p>
          <a:p>
            <a:pPr algn="just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600"/>
              <a:t>В случае, когда нет возможности обесточить прибор, его можно накрыть одеялом или любой плотной тканью, ограничив доступ кислорода к огню, либо засыпать его песком.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182563" y="2803525"/>
            <a:ext cx="4857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ru-RU" altLang="ru-RU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тушить водой или пенным огнетушителем электроприборы под напряжением!!! </a:t>
            </a:r>
            <a:r>
              <a:rPr lang="ru-RU" altLang="ru-RU" sz="1600"/>
              <a:t>Это может привести к поражению электрическим током.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rud-ost.ru/wp-content/uploads/2013/03/%D0%B2%D0%BE%D1%8023-450x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8" y="3927692"/>
            <a:ext cx="3258290" cy="24907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57188" y="42863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Тушение пожара подручными средствами:</a:t>
            </a:r>
          </a:p>
          <a:p>
            <a:pPr algn="ctr" eaLnBrk="1" hangingPunct="1"/>
            <a:endParaRPr lang="ru-RU" altLang="ru-RU" sz="1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31788" y="620713"/>
            <a:ext cx="82216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/>
              <a:t>       </a:t>
            </a:r>
            <a:r>
              <a:rPr lang="ru-RU" altLang="ru-RU">
                <a:solidFill>
                  <a:srgbClr val="FF0000"/>
                </a:solidFill>
              </a:rPr>
              <a:t>3. </a:t>
            </a:r>
            <a:r>
              <a:rPr lang="ru-RU" altLang="ru-RU"/>
              <a:t>Если на Вас загорелась одежда, </a:t>
            </a:r>
            <a:r>
              <a:rPr lang="ru-RU" altLang="ru-RU" b="1" i="1">
                <a:solidFill>
                  <a:srgbClr val="FF0000"/>
                </a:solidFill>
              </a:rPr>
              <a:t>не вздумайте бежать </a:t>
            </a:r>
            <a:r>
              <a:rPr lang="ru-RU" altLang="ru-RU"/>
              <a:t>– пламя разгорится еще сильнее. Если рядом любая лужа или сугроб - ныряйте туда. Если их нет, падайте на землю и катайтесь, пока не собьёте пламя. Последняя возможность – накинуть на себя любую плотную ткань (пальто, одеяло и проч.), оставив при этом голову открытой. Не пытайтесь снимать одежду с обожженных участков тела до обращения к врачу. </a:t>
            </a:r>
          </a:p>
        </p:txBody>
      </p:sp>
      <p:pic>
        <p:nvPicPr>
          <p:cNvPr id="1026" name="Picture 2" descr="C:\Users\user\Desktop\7817356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07704" y="2367511"/>
            <a:ext cx="5184576" cy="4284590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Оля\Desktop\работ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3994150"/>
            <a:ext cx="3230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Оля\Desktop\подгот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257175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Оля\Desktop\рабо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16113"/>
            <a:ext cx="3382963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928938" y="214313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огнетушителя</a:t>
            </a:r>
          </a:p>
        </p:txBody>
      </p:sp>
      <p:pic>
        <p:nvPicPr>
          <p:cNvPr id="20486" name="Picture 3" descr="C:\Users\Оля\Desktop\работ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857250"/>
            <a:ext cx="29289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4313" y="7000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ru-RU" alt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Выходя из горящего помещения, плотно закройте за собой все двери, это замедлит распространение огня.</a:t>
            </a:r>
            <a:endParaRPr lang="ru-RU" alt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135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остались в горящем помещении:</a:t>
            </a:r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4214813" y="1571625"/>
            <a:ext cx="432117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Выходить из задымлённого помещения необходимо вдоль стен (если в помещении темно или задымлено, так легче всего найти дверь), пригнувшись к полу (т.к. дым поднимается к верху).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есть возможность, закройте органы дыхания мокрой тряпкой.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5481" y="1473319"/>
            <a:ext cx="4227377" cy="280697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285750" y="4786313"/>
            <a:ext cx="41322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Не открывайте окна и двери в горящем помещении, т.к. приток кислорода усилит горение.</a:t>
            </a:r>
          </a:p>
          <a:p>
            <a:pPr algn="just" eaLnBrk="1" hangingPunct="1"/>
            <a:endParaRPr lang="ru-RU" altLang="ru-RU"/>
          </a:p>
        </p:txBody>
      </p:sp>
      <p:pic>
        <p:nvPicPr>
          <p:cNvPr id="2053" name="Picture 5" descr="C:\Users\user\Desktop\4310_12312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3958288"/>
            <a:ext cx="4257677" cy="2899712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611188" y="1144588"/>
            <a:ext cx="4321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ru-RU" alt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Если огонь за дверью, необходимо заткнуть щели, чтобы дым не просочился в комнату. </a:t>
            </a:r>
          </a:p>
          <a:p>
            <a:pPr marL="342900" indent="-342900" algn="just" eaLnBrk="1" hangingPunct="1"/>
            <a:r>
              <a:rPr lang="ru-RU" alt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Закрыть дверь в горящее помещение, если есть возможность – завесить её мокрым одеялом.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4564063"/>
            <a:ext cx="7678737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нет возможности выйти из квартиры, самые безопасные места – на балконе и возле окна, там вас скорее найдут пожарные.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безвыходной ситуации пройти через горящее помещение можно завернувшись в мокрое одеяло, которое защитит вас от дыма и высокой температуры.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эвакуации из многоэтажного дома запрещается пользоваться лифтами.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3074" name="Picture 2" descr="C:\Users\user\Desktop\10020_html_65054e9f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86380" y="642918"/>
            <a:ext cx="2995167" cy="4125684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68313" y="188913"/>
            <a:ext cx="8135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остались в горящем помещении:</a:t>
            </a:r>
            <a:endParaRPr lang="ru-RU" alt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3581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при ожогах:</a:t>
            </a:r>
          </a:p>
          <a:p>
            <a:pPr algn="just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Первым делом подставьте обожженное место под струю </a:t>
            </a:r>
            <a:r>
              <a:rPr lang="ru-RU" altLang="ru-RU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холодной воды. </a:t>
            </a:r>
            <a:endParaRPr lang="ru-RU" altLang="ru-RU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://www.eshape.ru/images/health/mery-pervoy-pomos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168867" cy="29289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14313" y="3857625"/>
            <a:ext cx="84296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Когда боль утихнет, наложите чистую повязку. </a:t>
            </a:r>
          </a:p>
          <a:p>
            <a:pPr algn="just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Ни в коем случае не смазывайте ожог жиром, спиртом, кремом или маслом. </a:t>
            </a:r>
          </a:p>
          <a:p>
            <a:pPr algn="just"/>
            <a:endParaRPr lang="ru-RU" altLang="ru-RU" sz="7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До приезда врачей дайте пострадавшему любое обезболивающее средство, напоите тёплым чаем и укройте потеплее. </a:t>
            </a:r>
            <a:r>
              <a:rPr lang="ru-RU" altLang="ru-RU"/>
              <a:t>При шоке срочно дайте 20 капель настойки валерианы. </a:t>
            </a:r>
          </a:p>
          <a:p>
            <a:pPr algn="just"/>
            <a:endParaRPr lang="ru-RU" altLang="ru-RU" sz="7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При серьёзных ожогах необходимо завернуть пострадавшего в чистую ткань и отправить в травмпункт.</a:t>
            </a:r>
            <a:endParaRPr lang="ru-RU" altLang="ru-RU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68313" y="1125538"/>
            <a:ext cx="8216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оставляйте детей одних без присмотра взрослых! </a:t>
            </a:r>
          </a:p>
          <a:p>
            <a:pPr algn="ctr" eaLnBrk="1" hangingPunct="1"/>
            <a:r>
              <a:rPr lang="ru-RU" altLang="ru-RU" sz="540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 этого зависит их безопасность!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95288" y="5589588"/>
            <a:ext cx="8037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Monotype Corsiva" pitchFamily="66" charset="0"/>
              </a:rPr>
              <a:t>Управление надзорной деятельности и профилактической работы </a:t>
            </a:r>
          </a:p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Monotype Corsiva" pitchFamily="66" charset="0"/>
              </a:rPr>
              <a:t>Главного управления МЧС России по Саратовской области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city.kherson.ua/photos/na-sait-3101201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-7938" y="0"/>
            <a:ext cx="915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2019 году на территории Саратовской области произошло 9208  пожаров, на пожарах погибло 175 человек (АППГ - 173), 202 человека получили травмы различной степени тяжести (АППГ - 181).</a:t>
            </a: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0" y="5165725"/>
            <a:ext cx="91582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причины пожаров – неосторожное обращение с огнем – 7238 случаев, нарушение правил монтажа и эксплуатации электрооборудования – 789 случаев, нарушение правил устройства и эксплуатации печей – 413 случаев. </a:t>
            </a:r>
          </a:p>
          <a:p>
            <a:pPr algn="just" eaLnBrk="1" hangingPunct="1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По вине лиц в нетрезвом состоянии произошло 209 пожаров.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214313" y="115888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2019 году на территории Саратовской области произошло 5 пожаров с гибелью детей, на которых погибло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8 детей,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из них 3 пожара с групповой гибелью,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(АППГ – 6 пожаров (-16,6%)) на которых погибло 10 детей (-20%).</a:t>
            </a:r>
            <a:endParaRPr lang="ru-RU" alt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4859338" y="1628775"/>
            <a:ext cx="3889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Причинами пожаров явились: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  шалость детей с огнем – 4 пожара,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  аварийный режим работы электроприборов (телевизор) – 1 пожар.</a:t>
            </a:r>
          </a:p>
          <a:p>
            <a:pPr algn="just"/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/>
              <a:t>Во всех случаях во время пожара дети находились без присмотра взрослых.</a:t>
            </a:r>
            <a:endParaRPr lang="ru-RU" alt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79388" y="5842000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 причине детской шалости с огнём в 2019 году произошло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54 пожара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что составляет 0,6% от общего количества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(АППГ – 45 (+16,6%).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D:\МоИ ДоКуМеНтЫ\ПАМЯТКИ!!!\картинки для буклетов\p42_orl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3639" r="16873"/>
          <a:stretch/>
        </p:blipFill>
        <p:spPr bwMode="auto">
          <a:xfrm>
            <a:off x="179512" y="1412776"/>
            <a:ext cx="4695200" cy="4464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14375" y="0"/>
            <a:ext cx="745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причинами пожаров в 2019 году явились: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14375" y="447675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/>
              <a:t>1. </a:t>
            </a:r>
            <a:r>
              <a:rPr lang="ru-RU" altLang="ru-RU" sz="2000" i="1"/>
              <a:t>Неосторожное обращение с огнём – </a:t>
            </a:r>
            <a:r>
              <a:rPr lang="ru-RU" altLang="ru-RU" sz="2000" b="1" i="1"/>
              <a:t>78,6% </a:t>
            </a:r>
            <a:r>
              <a:rPr lang="ru-RU" altLang="ru-RU" sz="2000" i="1"/>
              <a:t>от общего количества.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968625" y="258127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/>
              <a:t>2. </a:t>
            </a:r>
            <a:r>
              <a:rPr lang="ru-RU" altLang="ru-RU" sz="2000" i="1"/>
              <a:t>Нарушение правил монтажа и эксплуатации электрооборудования – </a:t>
            </a:r>
            <a:r>
              <a:rPr lang="ru-RU" altLang="ru-RU" sz="2000" b="1" i="1"/>
              <a:t>8,6%</a:t>
            </a:r>
            <a:r>
              <a:rPr lang="ru-RU" altLang="ru-RU" sz="2000" i="1"/>
              <a:t>.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14313" y="3805238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/>
              <a:t>3. </a:t>
            </a:r>
            <a:r>
              <a:rPr lang="ru-RU" altLang="ru-RU" sz="2000" i="1"/>
              <a:t>Нарушение правил устройства и эксплуатации печей – </a:t>
            </a:r>
            <a:r>
              <a:rPr lang="ru-RU" altLang="ru-RU" sz="2000" b="1" i="1"/>
              <a:t>4,5%.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143250" y="5429250"/>
            <a:ext cx="4929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/>
              <a:t>4. </a:t>
            </a:r>
            <a:r>
              <a:rPr lang="ru-RU" altLang="ru-RU" sz="2000" i="1"/>
              <a:t>По причине детской шалости произошло 54 пожара, что составляет – </a:t>
            </a:r>
            <a:r>
              <a:rPr lang="ru-RU" altLang="ru-RU" sz="2000" b="1" i="1"/>
              <a:t>0,6% </a:t>
            </a:r>
            <a:r>
              <a:rPr lang="ru-RU" altLang="ru-RU" sz="2000" i="1"/>
              <a:t>от общего количества пожаров.</a:t>
            </a:r>
          </a:p>
        </p:txBody>
      </p:sp>
      <p:pic>
        <p:nvPicPr>
          <p:cNvPr id="7" name="Picture 2" descr="C:\Users\Оля\Desktop\картинки для минимума\неосторожное обращение с огнё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32656"/>
            <a:ext cx="2432832" cy="243283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Оля\Desktop\картинки для минимума\к.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813351" cy="27915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3274281" cy="23656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4513263"/>
            <a:ext cx="3163213" cy="23724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2725" y="0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Для предупреждения пожара достаточно соблюдать следующие несложные правила:</a:t>
            </a:r>
          </a:p>
        </p:txBody>
      </p:sp>
      <p:pic>
        <p:nvPicPr>
          <p:cNvPr id="16386" name="Picture 2" descr="http://img.tyt.by/620x620s/n/avto/02/5/_4_19875_800x600_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42"/>
            <a:ext cx="2882093" cy="21615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540125" y="2643188"/>
            <a:ext cx="5072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- запрещается оставлять без присмотра включенные в сеть электроприборы, уходя из дома все вилки должны быть вынуты из розеток, независимо от того, включен данный прибор или нет;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42875" y="642938"/>
            <a:ext cx="5715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- запрещена эксплуатация самодельных электроприборов (обогревателей, кипятильников), а также электроприборов с неисправными терморегулирующими устройствами;</a:t>
            </a:r>
          </a:p>
          <a:p>
            <a:pPr algn="just" eaLnBrk="1" hangingPunct="1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Нагревательные электроприборы (утюги, чайники и т.д.) должны устанавливаться на негорючие подставки. </a:t>
            </a:r>
          </a:p>
        </p:txBody>
      </p:sp>
      <p:pic>
        <p:nvPicPr>
          <p:cNvPr id="16388" name="Picture 4" descr="http://www.smolnews.ru/img/3c90adcb62b7e336a58fd10114f9ba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238522" cy="2428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0" y="5143500"/>
            <a:ext cx="50720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Запрещается использовать электроприборы с неисправными вилками,  а также включать приборы в неисправные розетки. 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Запрещается оборачивать лампы электрического освещения бумагой или тканью.</a:t>
            </a:r>
          </a:p>
        </p:txBody>
      </p:sp>
      <p:pic>
        <p:nvPicPr>
          <p:cNvPr id="10" name="Picture 2" descr="C:\Users\user\Desktop\pFull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00628" y="4279097"/>
            <a:ext cx="3868355" cy="2578903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85750" y="3786188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Уходя из дома необходимо перекрыть газ на кухне.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Запрещается сушить бельё над включенным газом или другими источниками открытого огня.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газ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4282" y="138298"/>
            <a:ext cx="3429024" cy="2459638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571875" y="214313"/>
            <a:ext cx="52149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09575" algn="just">
              <a:tabLst>
                <a:tab pos="409575" algn="l"/>
              </a:tabLst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При эксплуатации газовых приборов запрещается:</a:t>
            </a:r>
          </a:p>
          <a:p>
            <a:pPr indent="409575" algn="just">
              <a:tabLst>
                <a:tab pos="409575" algn="l"/>
              </a:tabLst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а) пользоваться неисправными газовыми приборами;</a:t>
            </a:r>
          </a:p>
          <a:p>
            <a:pPr indent="409575" algn="just">
              <a:tabLst>
                <a:tab pos="409575" algn="l"/>
              </a:tabLst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б) оставлять их включенными без присмотра, за исключением газовых приборов, которые могут и (или) должны находиться в круглосуточном режиме работы в соответствии с инструкцией завода-изготовителя;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85750" y="2643188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9575" algn="just">
              <a:tabLst>
                <a:tab pos="409575" algn="l"/>
              </a:tabLst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в) устанавливать (размещать) мебель и другие горючие предметы и материалы на расстоянии менее 0,2 метра от бытовых газовых приборов по горизонтали и менее 0,7 метра по вертикали (при нависании указанных предметов и материалов над бытовыми газовыми приборами). 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14313" y="4929188"/>
            <a:ext cx="4786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     Запрещается давать детям спички, хранить их нужно в недоступном для детей месте;</a:t>
            </a:r>
          </a:p>
          <a:p>
            <a:pPr algn="just" eaLnBrk="1" hangingPunct="1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     Не оставляйте маленьких детей без присмотра. </a:t>
            </a:r>
          </a:p>
        </p:txBody>
      </p:sp>
      <p:pic>
        <p:nvPicPr>
          <p:cNvPr id="7" name="Picture 3" descr="C:\Users\user\Desktop\шалость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43504" y="4349573"/>
            <a:ext cx="3764994" cy="2508427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908175" y="4868863"/>
            <a:ext cx="7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428625" y="5143500"/>
            <a:ext cx="471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/>
              <a:t>     Запрещено курение в постели, а также в помещениях учреждений. </a:t>
            </a:r>
            <a:endParaRPr lang="ru-RU" altLang="ru-RU"/>
          </a:p>
        </p:txBody>
      </p:sp>
      <p:pic>
        <p:nvPicPr>
          <p:cNvPr id="6148" name="Picture 4" descr="C:\МоИ ДоКуМеНтЫ\ПАМЯТКИ!!!\картинки для буклетов\курение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29256" y="4286231"/>
            <a:ext cx="3429024" cy="2571769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4341" name="Прямоугольник 10"/>
          <p:cNvSpPr>
            <a:spLocks noChangeArrowheads="1"/>
          </p:cNvSpPr>
          <p:nvPr/>
        </p:nvSpPr>
        <p:spPr bwMode="auto">
          <a:xfrm>
            <a:off x="3429000" y="500063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/>
              <a:t>    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Нельзя оставлять топящиеся печи без присмотра.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 Запрещается распылять аэрозольные баллончики вблизи открытого огня, а также бросать пустые баллончики в огонь. 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Прямоугольник 11"/>
          <p:cNvSpPr>
            <a:spLocks noChangeArrowheads="1"/>
          </p:cNvSpPr>
          <p:nvPr/>
        </p:nvSpPr>
        <p:spPr bwMode="auto">
          <a:xfrm>
            <a:off x="214313" y="2714625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В многоэтажных домах ЗАПРЕЩАЕТСЯ: </a:t>
            </a:r>
          </a:p>
          <a:p>
            <a:pPr algn="just">
              <a:buFontTx/>
              <a:buChar char="-"/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срезать пожарные лестницы и загораживать переходы в смежные секции;</a:t>
            </a:r>
          </a:p>
          <a:p>
            <a:pPr algn="just">
              <a:buFontTx/>
              <a:buChar char="-"/>
            </a:pP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устраивать в лестничных клетках и поэтажных коридорах кладовые и другие подсобные помещения, а также хранить под лестничными маршами и на лестничных площадках вещи, мебель и другие горючие материалы;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164077" cy="2286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0"/>
            <a:ext cx="8535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Собственники индивидуальных жилых домов, дачных домиков  должны обеспечивать наличие на земельных участках, где расположены указанные жилые дома, емкости (бочки) с водой или огнетушителя.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Собственники земельных участков обязаны производить регулярную уборку мусора и покос травы.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0" y="4271963"/>
            <a:ext cx="52212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Дороги, проезды, подъезды к зданиям должны быть свободны для подъезда пожарной техники, зимой – очищены от снега и льда. </a:t>
            </a:r>
          </a:p>
          <a:p>
            <a:pPr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   Запрещается на территориях, прилегающих к объектам, в том числе к жилым домам, а также к объектам садоводческих, огороднических и дачных некоммерческих объединений граждан, оставлять емкости с легковоспламеняющимися и горючими жидкостями, горючими газами.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мусор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1772816"/>
            <a:ext cx="2880320" cy="216024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2771775" y="1196975"/>
            <a:ext cx="59769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Запрещается разводить костры и сжигать мусор вблизи жилых домов и хозяйственных построек (расстояние не менее 50 метров).</a:t>
            </a:r>
          </a:p>
          <a:p>
            <a:pPr indent="180975"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Запрещается на территориях общего пользования поселений и городских округов, на объектах садоводческих, огороднических и дачных некоммерческих объединений граждан устраивать свалки горючих отходов.</a:t>
            </a:r>
          </a:p>
          <a:p>
            <a:pPr indent="180975" algn="just"/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Запрещается использование открытого огня на балконах (лоджиях) квартир, жилых комнат общежитий и номеров гостиниц.</a:t>
            </a:r>
          </a:p>
        </p:txBody>
      </p:sp>
      <p:pic>
        <p:nvPicPr>
          <p:cNvPr id="15366" name="Picture 6" descr="D:\МоИ ДоКуМеНтЫ\ПАМЯТКИ!!!\картинки для буклетов\Газовый балл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41052" y="4293096"/>
            <a:ext cx="3583319" cy="2177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9.stc.all.kpcdn.net/share/i/4/792710/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536" y="4717769"/>
            <a:ext cx="3212876" cy="2140231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1520" y="1052736"/>
            <a:ext cx="40052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700" i="1" dirty="0"/>
              <a:t>При использовании открытого огня и разведения костров для приготовления пищи в специальных несгораемых емкостях (например: мангалах, жаровнях) на садовых земельных участках, относящихся к землям сельскохозяйственного назначения, противопожарное расстояние от очага горения до зданий, сооружений и иных построек должно быть не менее 5 метров, а зона очистки вокруг емкости от горючих материалов – не менее 2 метров.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0025" y="115888"/>
            <a:ext cx="854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/>
              <a:t>	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Использование открытого огня должно осуществляться в специально оборудованных местах при выполнении обязательных требований пожарной безопасности.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851275" y="4868863"/>
            <a:ext cx="43926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700" i="1"/>
              <a:t>Лицо, использующее открытый огонь, должно быть обеспечено первичными средствами пожаротушения для локализации и ликвидации горения, а также мобильным средством связи для вызова подразделения пожарной охраны.</a:t>
            </a:r>
          </a:p>
        </p:txBody>
      </p:sp>
      <p:pic>
        <p:nvPicPr>
          <p:cNvPr id="1032" name="Picture 8" descr="http://cdn.vluki.ru/_thumb/1024x768/files/2012Aug23/070-03351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11960" y="1196752"/>
            <a:ext cx="4536504" cy="3039104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1353</TotalTime>
  <Words>1256</Words>
  <Application>Microsoft Office PowerPoint</Application>
  <PresentationFormat>Экран (4:3)</PresentationFormat>
  <Paragraphs>96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Times New Roman</vt:lpstr>
      <vt:lpstr>Monotype Corsiva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shevcova.ev</cp:lastModifiedBy>
  <cp:revision>192</cp:revision>
  <dcterms:created xsi:type="dcterms:W3CDTF">2013-08-27T16:43:14Z</dcterms:created>
  <dcterms:modified xsi:type="dcterms:W3CDTF">2020-03-18T07:40:42Z</dcterms:modified>
</cp:coreProperties>
</file>