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57" r:id="rId4"/>
    <p:sldId id="260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5" r:id="rId40"/>
    <p:sldId id="297" r:id="rId4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4038599"/>
          </a:xfrm>
        </p:spPr>
        <p:txBody>
          <a:bodyPr>
            <a:normAutofit/>
          </a:bodyPr>
          <a:lstStyle/>
          <a:p>
            <a:r>
              <a:rPr lang="ru-RU" sz="8800" b="1" dirty="0" smtClean="0">
                <a:solidFill>
                  <a:srgbClr val="0070C0"/>
                </a:solidFill>
                <a:latin typeface="Monotype Corsiva" pitchFamily="66" charset="0"/>
                <a:cs typeface="Microsoft Uighur" pitchFamily="2" charset="-78"/>
              </a:rPr>
              <a:t>Так начиналась </a:t>
            </a:r>
            <a:br>
              <a:rPr lang="ru-RU" sz="8800" b="1" dirty="0" smtClean="0">
                <a:solidFill>
                  <a:srgbClr val="0070C0"/>
                </a:solidFill>
                <a:latin typeface="Monotype Corsiva" pitchFamily="66" charset="0"/>
                <a:cs typeface="Microsoft Uighur" pitchFamily="2" charset="-78"/>
              </a:rPr>
            </a:br>
            <a:r>
              <a:rPr lang="ru-RU" sz="8800" b="1" dirty="0" smtClean="0">
                <a:solidFill>
                  <a:srgbClr val="0070C0"/>
                </a:solidFill>
                <a:latin typeface="Monotype Corsiva" pitchFamily="66" charset="0"/>
                <a:cs typeface="Microsoft Uighur" pitchFamily="2" charset="-78"/>
              </a:rPr>
              <a:t>наша история…</a:t>
            </a:r>
            <a:endParaRPr lang="ru-RU" sz="8800" b="1" dirty="0">
              <a:solidFill>
                <a:srgbClr val="0070C0"/>
              </a:solidFill>
              <a:latin typeface="Monotype Corsiva" pitchFamily="66" charset="0"/>
              <a:cs typeface="Microsoft Uighu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3400"/>
            <a:ext cx="8915400" cy="8842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Определение материала на сжатие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7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9703" t="29881" r="11838" b="35259"/>
          <a:stretch/>
        </p:blipFill>
        <p:spPr bwMode="auto">
          <a:xfrm rot="5400000">
            <a:off x="2095500" y="38101"/>
            <a:ext cx="4953001" cy="746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3255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Лабораторная работа </a:t>
            </a:r>
            <a:br>
              <a:rPr lang="ru-RU" b="1" dirty="0" smtClean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>на трамбовочном копре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8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5985" t="34977" r="43360" b="17103"/>
          <a:stretch/>
        </p:blipFill>
        <p:spPr bwMode="auto">
          <a:xfrm>
            <a:off x="1600200" y="1371600"/>
            <a:ext cx="60198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048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1956 год</a:t>
            </a:r>
            <a:r>
              <a:rPr lang="ru-RU" b="1" dirty="0" smtClean="0">
                <a:latin typeface="Arial Black" pitchFamily="34" charset="0"/>
              </a:rPr>
              <a:t/>
            </a:r>
            <a:br>
              <a:rPr lang="ru-RU" b="1" dirty="0" smtClean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>Экзамены по </a:t>
            </a:r>
            <a:r>
              <a:rPr lang="ru-RU" b="1" dirty="0" err="1" smtClean="0">
                <a:latin typeface="Arial Black" pitchFamily="34" charset="0"/>
              </a:rPr>
              <a:t>спецтехнологии</a:t>
            </a:r>
            <a:r>
              <a:rPr lang="ru-RU" b="1" dirty="0" smtClean="0">
                <a:latin typeface="Arial Black" pitchFamily="34" charset="0"/>
              </a:rPr>
              <a:t> в группе </a:t>
            </a:r>
            <a:br>
              <a:rPr lang="ru-RU" b="1" dirty="0" smtClean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>слесарей-сантехников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9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4302" t="13379" r="13879" b="40185"/>
          <a:stretch/>
        </p:blipFill>
        <p:spPr bwMode="auto">
          <a:xfrm>
            <a:off x="1066800" y="2362200"/>
            <a:ext cx="7162799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600" dirty="0" err="1" smtClean="0">
                <a:solidFill>
                  <a:srgbClr val="7030A0"/>
                </a:solidFill>
                <a:latin typeface="Arial Black" pitchFamily="34" charset="0"/>
              </a:rPr>
              <a:t>Учебно</a:t>
            </a:r>
            <a:r>
              <a:rPr lang="ru-RU" sz="3600" dirty="0" smtClean="0">
                <a:solidFill>
                  <a:srgbClr val="7030A0"/>
                </a:solidFill>
                <a:latin typeface="Arial Black" pitchFamily="34" charset="0"/>
              </a:rPr>
              <a:t>-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7030A0"/>
                </a:solidFill>
                <a:latin typeface="Arial Black" pitchFamily="34" charset="0"/>
              </a:rPr>
              <a:t>производственная практика учащихся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7030A0"/>
                </a:solidFill>
                <a:latin typeface="Arial Black" pitchFamily="34" charset="0"/>
              </a:rPr>
              <a:t>Строительного  училища №1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01136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Arial Black" pitchFamily="34" charset="0"/>
              </a:rPr>
              <a:t>1950 год </a:t>
            </a:r>
            <a:r>
              <a:rPr lang="ru-RU" sz="3600" b="1" dirty="0" smtClean="0">
                <a:latin typeface="Arial Black" pitchFamily="34" charset="0"/>
              </a:rPr>
              <a:t>Изготовление срочного заказа </a:t>
            </a:r>
            <a:br>
              <a:rPr lang="ru-RU" sz="3600" b="1" dirty="0" smtClean="0">
                <a:latin typeface="Arial Black" pitchFamily="34" charset="0"/>
              </a:rPr>
            </a:br>
            <a:r>
              <a:rPr lang="ru-RU" sz="3600" b="1" dirty="0" smtClean="0">
                <a:latin typeface="Arial Black" pitchFamily="34" charset="0"/>
              </a:rPr>
              <a:t>учащимися – плотниками под руководством мастера Варламова Г.В.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12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847" t="45118" r="17951" b="19083"/>
          <a:stretch/>
        </p:blipFill>
        <p:spPr bwMode="auto">
          <a:xfrm>
            <a:off x="533400" y="2057400"/>
            <a:ext cx="80772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4478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Трубы</a:t>
            </a:r>
            <a:r>
              <a:rPr lang="ru-RU" dirty="0" smtClean="0">
                <a:latin typeface="Arial Black" pitchFamily="34" charset="0"/>
              </a:rPr>
              <a:t> котельной уже стоят, осталось смонтировать котлы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10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2824" t="13405" r="35880" b="31895"/>
          <a:stretch/>
        </p:blipFill>
        <p:spPr bwMode="auto">
          <a:xfrm rot="5400000">
            <a:off x="2023688" y="271087"/>
            <a:ext cx="5020424" cy="7696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04800" y="274638"/>
            <a:ext cx="9753600" cy="23923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itchFamily="34" charset="0"/>
              </a:rPr>
              <a:t>«Конечно секции котлов тяжелые, но кто не взялся,</a:t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 тому легче» - говорит Суслов Виктор</a:t>
            </a:r>
            <a:br>
              <a:rPr lang="ru-RU" dirty="0" smtClean="0">
                <a:latin typeface="Arial Black" pitchFamily="34" charset="0"/>
              </a:rPr>
            </a:br>
            <a:endParaRPr lang="ru-RU" dirty="0">
              <a:latin typeface="Arial Black" pitchFamily="34" charset="0"/>
            </a:endParaRPr>
          </a:p>
        </p:txBody>
      </p:sp>
      <p:pic>
        <p:nvPicPr>
          <p:cNvPr id="4" name="Содержимое 3" descr="D:\Рабочие доки_Саратов_2014\Буклет_история техникума\фото 11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2824" t="15507" r="37803" b="29121"/>
          <a:stretch/>
        </p:blipFill>
        <p:spPr bwMode="auto">
          <a:xfrm rot="16200000">
            <a:off x="2252002" y="575601"/>
            <a:ext cx="4563798" cy="800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8589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itchFamily="34" charset="0"/>
              </a:rPr>
              <a:t>Две секции котла уже стоят.  Значит скоро будет смонтирован и весь котел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12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666" t="2367" r="20822" b="62426"/>
          <a:stretch/>
        </p:blipFill>
        <p:spPr bwMode="auto">
          <a:xfrm>
            <a:off x="381000" y="1752600"/>
            <a:ext cx="81534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017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itchFamily="34" charset="0"/>
              </a:rPr>
              <a:t>Изготовление сгонов на станке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28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4990" t="6861" r="35006" b="39501"/>
          <a:stretch/>
        </p:blipFill>
        <p:spPr bwMode="auto">
          <a:xfrm>
            <a:off x="2057400" y="1295400"/>
            <a:ext cx="4953000" cy="5562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4648200" cy="559276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Arial Black" pitchFamily="34" charset="0"/>
              </a:rPr>
              <a:t>Встреча на производстве учащихся с выпускниками училища: </a:t>
            </a:r>
            <a:r>
              <a:rPr lang="ru-RU" sz="3600" dirty="0" err="1" smtClean="0">
                <a:latin typeface="Arial Black" pitchFamily="34" charset="0"/>
              </a:rPr>
              <a:t>Зюзиным</a:t>
            </a:r>
            <a:r>
              <a:rPr lang="ru-RU" sz="3600" dirty="0" smtClean="0">
                <a:latin typeface="Arial Black" pitchFamily="34" charset="0"/>
              </a:rPr>
              <a:t>, Кузнецовым, Малышевым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" name="Содержимое 3" descr="D:\Рабочие доки_Саратов_2014\Буклет_история техникума\фото 29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6884" t="14279" r="36039" b="37026"/>
          <a:stretch/>
        </p:blipFill>
        <p:spPr bwMode="auto">
          <a:xfrm flipV="1">
            <a:off x="4419600" y="457200"/>
            <a:ext cx="4724400" cy="617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876800" cy="50292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7030A0"/>
                </a:solidFill>
              </a:rPr>
              <a:t>2 октября 1940 года  </a:t>
            </a:r>
            <a:r>
              <a:rPr lang="ru-RU" dirty="0" smtClean="0"/>
              <a:t>в стране была создана новая система начального профессионального образования – </a:t>
            </a:r>
            <a:r>
              <a:rPr lang="ru-RU" b="1" u="sng" dirty="0" smtClean="0"/>
              <a:t>трудовые резервы</a:t>
            </a:r>
            <a:endParaRPr lang="ru-RU" b="1" u="sng" dirty="0"/>
          </a:p>
        </p:txBody>
      </p:sp>
      <p:pic>
        <p:nvPicPr>
          <p:cNvPr id="1026" name="Picture 2" descr="C:\Users\1\Desktop\img19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00600" y="0"/>
            <a:ext cx="4343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105400" cy="3657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1960 год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В заготовительно-сборочном цеху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30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7470" t="18358" r="23608" b="31896"/>
          <a:stretch/>
        </p:blipFill>
        <p:spPr bwMode="auto">
          <a:xfrm>
            <a:off x="4953000" y="0"/>
            <a:ext cx="4191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00" y="274638"/>
            <a:ext cx="4419600" cy="582136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Black" pitchFamily="34" charset="0"/>
              </a:rPr>
              <a:t>Работа на труборезном станке. За станком учащийся гр. № 1 </a:t>
            </a:r>
            <a:r>
              <a:rPr lang="ru-RU" dirty="0" err="1" smtClean="0">
                <a:latin typeface="Arial Black" pitchFamily="34" charset="0"/>
              </a:rPr>
              <a:t>Гарницын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endParaRPr lang="ru-RU" dirty="0">
              <a:latin typeface="Arial Black" pitchFamily="34" charset="0"/>
            </a:endParaRPr>
          </a:p>
        </p:txBody>
      </p:sp>
      <p:pic>
        <p:nvPicPr>
          <p:cNvPr id="4" name="Содержимое 3" descr="D:\Рабочие доки_Саратов_2014\Буклет_история техникума\фото 31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0991" t="15409" r="19632" b="32370"/>
          <a:stretch/>
        </p:blipFill>
        <p:spPr bwMode="auto">
          <a:xfrm flipV="1">
            <a:off x="0" y="0"/>
            <a:ext cx="47244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5486400" cy="323056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>
                <a:latin typeface="Arial Black" pitchFamily="34" charset="0"/>
              </a:rPr>
              <a:t>На производстве учащихся допускали к станкам, предварительно ознакомив с ними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13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5164" t="12482" r="35665" b="35271"/>
          <a:stretch/>
        </p:blipFill>
        <p:spPr bwMode="auto">
          <a:xfrm>
            <a:off x="4953000" y="609600"/>
            <a:ext cx="4191000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017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itchFamily="34" charset="0"/>
              </a:rPr>
              <a:t>Вырубание прокладок учащимся гр. № 1 Тереховым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14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3589" t="15976" r="25131" b="29438"/>
          <a:stretch/>
        </p:blipFill>
        <p:spPr bwMode="auto">
          <a:xfrm rot="16200000">
            <a:off x="1911737" y="159136"/>
            <a:ext cx="5244328" cy="815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724400" cy="58674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Black" pitchFamily="34" charset="0"/>
              </a:rPr>
              <a:t>Учащийся Дондуков в совершенстве овладел трубонарезным станком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15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5999" t="43047" r="7603" b="21358"/>
          <a:stretch/>
        </p:blipFill>
        <p:spPr bwMode="auto">
          <a:xfrm rot="5400000">
            <a:off x="3848096" y="1562100"/>
            <a:ext cx="6248401" cy="4343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6324600"/>
          </a:xfrm>
        </p:spPr>
        <p:txBody>
          <a:bodyPr/>
          <a:lstStyle/>
          <a:p>
            <a:pPr algn="ctr">
              <a:buNone/>
            </a:pPr>
            <a:r>
              <a:rPr lang="ru-RU" sz="5400" dirty="0" smtClean="0">
                <a:solidFill>
                  <a:srgbClr val="7030A0"/>
                </a:solidFill>
                <a:latin typeface="Arial Black" pitchFamily="34" charset="0"/>
              </a:rPr>
              <a:t>Кружковая работа,</a:t>
            </a:r>
          </a:p>
          <a:p>
            <a:pPr algn="ctr">
              <a:buNone/>
            </a:pPr>
            <a:r>
              <a:rPr lang="ru-RU" sz="5400" dirty="0" smtClean="0">
                <a:solidFill>
                  <a:srgbClr val="7030A0"/>
                </a:solidFill>
                <a:latin typeface="Arial Black" pitchFamily="34" charset="0"/>
              </a:rPr>
              <a:t> художественная самодеятельность </a:t>
            </a:r>
          </a:p>
          <a:p>
            <a:pPr algn="ctr">
              <a:buNone/>
            </a:pPr>
            <a:r>
              <a:rPr lang="ru-RU" sz="5400" dirty="0" smtClean="0">
                <a:solidFill>
                  <a:srgbClr val="7030A0"/>
                </a:solidFill>
                <a:latin typeface="Arial Black" pitchFamily="34" charset="0"/>
              </a:rPr>
              <a:t>и часы досуга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8600" y="457200"/>
            <a:ext cx="9601200" cy="19812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Arial Black" pitchFamily="34" charset="0"/>
              </a:rPr>
              <a:t> 1960 год </a:t>
            </a:r>
            <a:r>
              <a:rPr lang="ru-RU" sz="3600" dirty="0" smtClean="0">
                <a:latin typeface="Arial Black" pitchFamily="34" charset="0"/>
              </a:rPr>
              <a:t/>
            </a:r>
            <a:br>
              <a:rPr lang="ru-RU" sz="3600" dirty="0" smtClean="0">
                <a:latin typeface="Arial Black" pitchFamily="34" charset="0"/>
              </a:rPr>
            </a:br>
            <a:r>
              <a:rPr lang="ru-RU" sz="3600" dirty="0" smtClean="0">
                <a:latin typeface="Arial Black" pitchFamily="34" charset="0"/>
              </a:rPr>
              <a:t>Хор учащихся и сотрудников </a:t>
            </a:r>
            <a:br>
              <a:rPr lang="ru-RU" sz="3600" dirty="0" smtClean="0">
                <a:latin typeface="Arial Black" pitchFamily="34" charset="0"/>
              </a:rPr>
            </a:br>
            <a:r>
              <a:rPr lang="ru-RU" sz="3600" dirty="0" smtClean="0">
                <a:latin typeface="Arial Black" pitchFamily="34" charset="0"/>
              </a:rPr>
              <a:t>строительного училища №1.</a:t>
            </a:r>
            <a:br>
              <a:rPr lang="ru-RU" sz="3600" dirty="0" smtClean="0">
                <a:latin typeface="Arial Black" pitchFamily="34" charset="0"/>
              </a:rPr>
            </a:br>
            <a:r>
              <a:rPr lang="ru-RU" sz="3600" dirty="0" smtClean="0">
                <a:latin typeface="Arial Black" pitchFamily="34" charset="0"/>
              </a:rPr>
              <a:t>Руководитель Городецкий М.А.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" name="Содержимое 3" descr="D:\Рабочие доки_Саратов_2014\Буклет_история техникума\фото 16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8410" t="47188" r="12824" b="21378"/>
          <a:stretch/>
        </p:blipFill>
        <p:spPr bwMode="auto">
          <a:xfrm>
            <a:off x="304800" y="2286000"/>
            <a:ext cx="86106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011362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latin typeface="Arial Black" pitchFamily="34" charset="0"/>
              </a:rPr>
              <a:t>Участники художественной самодеятельности возле Дворца культуры учащихся </a:t>
            </a:r>
            <a:r>
              <a:rPr lang="ru-RU" sz="3600" dirty="0" err="1" smtClean="0">
                <a:latin typeface="Arial Black" pitchFamily="34" charset="0"/>
              </a:rPr>
              <a:t>Профтехобразования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16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8000" t="1922" r="14672" b="64498"/>
          <a:stretch/>
        </p:blipFill>
        <p:spPr bwMode="auto">
          <a:xfrm>
            <a:off x="457200" y="2057400"/>
            <a:ext cx="82296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400" y="274638"/>
            <a:ext cx="5334000" cy="55165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1961 год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Дуэт в исполнении учащегося </a:t>
            </a:r>
            <a:r>
              <a:rPr lang="ru-RU" dirty="0" err="1" smtClean="0">
                <a:latin typeface="Arial Black" pitchFamily="34" charset="0"/>
              </a:rPr>
              <a:t>Михайлика</a:t>
            </a:r>
            <a:r>
              <a:rPr lang="ru-RU" dirty="0" smtClean="0">
                <a:latin typeface="Arial Black" pitchFamily="34" charset="0"/>
              </a:rPr>
              <a:t> и руководителя Городецкого М.А.</a:t>
            </a:r>
            <a:br>
              <a:rPr lang="ru-RU" dirty="0" smtClean="0">
                <a:latin typeface="Arial Black" pitchFamily="34" charset="0"/>
              </a:rPr>
            </a:br>
            <a:endParaRPr lang="ru-RU" dirty="0">
              <a:latin typeface="Arial Black" pitchFamily="34" charset="0"/>
            </a:endParaRPr>
          </a:p>
        </p:txBody>
      </p:sp>
      <p:pic>
        <p:nvPicPr>
          <p:cNvPr id="4" name="Содержимое 3" descr="D:\Рабочие доки_Саратов_2014\Буклет_история техникума\фото 17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7228" t="17021" r="30375" b="31503"/>
          <a:stretch/>
        </p:blipFill>
        <p:spPr bwMode="auto">
          <a:xfrm>
            <a:off x="5029200" y="0"/>
            <a:ext cx="41148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4648200" cy="574516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Black" pitchFamily="34" charset="0"/>
              </a:rPr>
              <a:t>Выступление учащегося  гр. №9 </a:t>
            </a:r>
            <a:r>
              <a:rPr lang="ru-RU" dirty="0" err="1" smtClean="0">
                <a:latin typeface="Arial Black" pitchFamily="34" charset="0"/>
              </a:rPr>
              <a:t>Михайлика</a:t>
            </a:r>
            <a:r>
              <a:rPr lang="ru-RU" dirty="0" smtClean="0">
                <a:latin typeface="Arial Black" pitchFamily="34" charset="0"/>
              </a:rPr>
              <a:t> на баяне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18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3785" t="12178" r="19111" b="31148"/>
          <a:stretch/>
        </p:blipFill>
        <p:spPr bwMode="auto">
          <a:xfrm>
            <a:off x="4495800" y="0"/>
            <a:ext cx="46482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 smtClean="0">
                <a:latin typeface="Arial Black" pitchFamily="34" charset="0"/>
              </a:rPr>
              <a:t>29 ноября 1940 года школы фабрично-заводского обучения (ФЗО) №1 строителей г. Саратова.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endParaRPr lang="ru-RU" dirty="0">
              <a:latin typeface="Arial Black" pitchFamily="34" charset="0"/>
            </a:endParaRPr>
          </a:p>
        </p:txBody>
      </p:sp>
      <p:pic>
        <p:nvPicPr>
          <p:cNvPr id="4" name="Содержимое 3" descr="D:\Рабочие доки_Саратов_2014\Буклет_история техникума\фото 1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7695" t="444" r="15148" b="63328"/>
          <a:stretch/>
        </p:blipFill>
        <p:spPr bwMode="auto">
          <a:xfrm>
            <a:off x="838200" y="1295400"/>
            <a:ext cx="7696200" cy="472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8589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Тов. Сидоров поздравляет участников художественной самодеятельности с хорошим результатом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D:\Рабочие доки_Саратов_2014\Буклет_история техникума\фото 19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419" t="2464" r="16431" b="58399"/>
          <a:stretch/>
        </p:blipFill>
        <p:spPr bwMode="auto">
          <a:xfrm>
            <a:off x="533400" y="1828800"/>
            <a:ext cx="80010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087562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rgbClr val="7030A0"/>
                </a:solidFill>
                <a:latin typeface="Arial Black" pitchFamily="34" charset="0"/>
              </a:rPr>
              <a:t>1962 год </a:t>
            </a:r>
            <a:r>
              <a:rPr lang="ru-RU" sz="3600" dirty="0" smtClean="0">
                <a:latin typeface="Arial Black" pitchFamily="34" charset="0"/>
              </a:rPr>
              <a:t>На снимке руководитель кружка по выпиливанию – </a:t>
            </a:r>
            <a:br>
              <a:rPr lang="ru-RU" sz="3600" dirty="0" smtClean="0">
                <a:latin typeface="Arial Black" pitchFamily="34" charset="0"/>
              </a:rPr>
            </a:br>
            <a:r>
              <a:rPr lang="ru-RU" sz="3600" dirty="0" smtClean="0">
                <a:latin typeface="Arial Black" pitchFamily="34" charset="0"/>
              </a:rPr>
              <a:t>тов. </a:t>
            </a:r>
            <a:r>
              <a:rPr lang="ru-RU" sz="3600" dirty="0" err="1" smtClean="0">
                <a:latin typeface="Arial Black" pitchFamily="34" charset="0"/>
              </a:rPr>
              <a:t>Уляшин</a:t>
            </a:r>
            <a:r>
              <a:rPr lang="ru-RU" sz="3600" dirty="0" smtClean="0">
                <a:latin typeface="Arial Black" pitchFamily="34" charset="0"/>
              </a:rPr>
              <a:t> В.П. и учащийся </a:t>
            </a:r>
            <a:r>
              <a:rPr lang="ru-RU" sz="3600" dirty="0" err="1" smtClean="0">
                <a:latin typeface="Arial Black" pitchFamily="34" charset="0"/>
              </a:rPr>
              <a:t>Бесчетнов</a:t>
            </a:r>
            <a:r>
              <a:rPr lang="ru-RU" sz="3600" dirty="0" smtClean="0">
                <a:latin typeface="Arial Black" pitchFamily="34" charset="0"/>
              </a:rPr>
              <a:t> гр. № 7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20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355" t="1697" r="19957" b="61266"/>
          <a:stretch/>
        </p:blipFill>
        <p:spPr bwMode="auto">
          <a:xfrm>
            <a:off x="457200" y="1981200"/>
            <a:ext cx="82296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20574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 smtClean="0">
                <a:latin typeface="Arial Black" pitchFamily="34" charset="0"/>
              </a:rPr>
              <a:t>Руководитель </a:t>
            </a:r>
            <a:r>
              <a:rPr lang="ru-RU" sz="3100" dirty="0" err="1" smtClean="0">
                <a:latin typeface="Arial Black" pitchFamily="34" charset="0"/>
              </a:rPr>
              <a:t>изокружкаМалоземов</a:t>
            </a:r>
            <a:r>
              <a:rPr lang="ru-RU" sz="3100" dirty="0" smtClean="0">
                <a:latin typeface="Arial Black" pitchFamily="34" charset="0"/>
              </a:rPr>
              <a:t> Л.З. дает последние указания по картине «Рубка леса» </a:t>
            </a:r>
            <a:br>
              <a:rPr lang="ru-RU" sz="3100" dirty="0" smtClean="0">
                <a:latin typeface="Arial Black" pitchFamily="34" charset="0"/>
              </a:rPr>
            </a:br>
            <a:r>
              <a:rPr lang="ru-RU" sz="3100" dirty="0" smtClean="0">
                <a:latin typeface="Arial Black" pitchFamily="34" charset="0"/>
              </a:rPr>
              <a:t>учащемуся гр. №2 Медведеву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21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4961" t="18182" r="37803" b="26657"/>
          <a:stretch/>
        </p:blipFill>
        <p:spPr bwMode="auto">
          <a:xfrm rot="16200000">
            <a:off x="2184496" y="-50895"/>
            <a:ext cx="4546408" cy="845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itchFamily="34" charset="0"/>
              </a:rPr>
              <a:t>Очередное занятие </a:t>
            </a:r>
            <a:r>
              <a:rPr lang="ru-RU" dirty="0" err="1" smtClean="0">
                <a:latin typeface="Arial Black" pitchFamily="34" charset="0"/>
              </a:rPr>
              <a:t>фотокружка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endParaRPr lang="ru-RU" dirty="0">
              <a:latin typeface="Arial Black" pitchFamily="34" charset="0"/>
            </a:endParaRPr>
          </a:p>
        </p:txBody>
      </p:sp>
      <p:pic>
        <p:nvPicPr>
          <p:cNvPr id="4" name="Содержимое 3" descr="D:\Рабочие доки_Саратов_2014\Буклет_история техникума\фото 23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419" t="2773" r="17713" b="61788"/>
          <a:stretch/>
        </p:blipFill>
        <p:spPr bwMode="auto">
          <a:xfrm>
            <a:off x="381000" y="1219200"/>
            <a:ext cx="8305800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04800"/>
            <a:ext cx="4572000" cy="5943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 smtClean="0">
                <a:latin typeface="Arial Black" pitchFamily="34" charset="0"/>
              </a:rPr>
              <a:t>Член кружка технического творчества учащийся Сидорков за изготовлением макета крупнопанельного дома </a:t>
            </a:r>
            <a:r>
              <a:rPr lang="ru-RU" sz="3100" dirty="0" err="1" smtClean="0">
                <a:latin typeface="Arial Black" pitchFamily="34" charset="0"/>
              </a:rPr>
              <a:t>инж</a:t>
            </a:r>
            <a:r>
              <a:rPr lang="ru-RU" sz="3100" dirty="0" smtClean="0">
                <a:latin typeface="Arial Black" pitchFamily="34" charset="0"/>
              </a:rPr>
              <a:t>. </a:t>
            </a:r>
            <a:r>
              <a:rPr lang="ru-RU" sz="3100" dirty="0" err="1" smtClean="0">
                <a:latin typeface="Arial Black" pitchFamily="34" charset="0"/>
              </a:rPr>
              <a:t>Лагутенко</a:t>
            </a:r>
            <a:r>
              <a:rPr lang="ru-RU" sz="3100" dirty="0" smtClean="0">
                <a:latin typeface="Arial Black" pitchFamily="34" charset="0"/>
              </a:rPr>
              <a:t>.</a:t>
            </a:r>
            <a:br>
              <a:rPr lang="ru-RU" sz="3100" dirty="0" smtClean="0">
                <a:latin typeface="Arial Black" pitchFamily="34" charset="0"/>
              </a:rPr>
            </a:br>
            <a:r>
              <a:rPr lang="ru-RU" sz="3100" dirty="0" smtClean="0">
                <a:latin typeface="Arial Black" pitchFamily="34" charset="0"/>
              </a:rPr>
              <a:t>Руководитель кружка</a:t>
            </a:r>
            <a:br>
              <a:rPr lang="ru-RU" sz="3100" dirty="0" smtClean="0">
                <a:latin typeface="Arial Black" pitchFamily="34" charset="0"/>
              </a:rPr>
            </a:br>
            <a:r>
              <a:rPr lang="ru-RU" sz="3100" dirty="0" smtClean="0">
                <a:latin typeface="Arial Black" pitchFamily="34" charset="0"/>
              </a:rPr>
              <a:t>Кутузов В.А.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24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5175" t="16333" r="36093" b="28197"/>
          <a:stretch/>
        </p:blipFill>
        <p:spPr bwMode="auto">
          <a:xfrm flipV="1">
            <a:off x="4495800" y="685798"/>
            <a:ext cx="4648200" cy="617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8589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itchFamily="34" charset="0"/>
              </a:rPr>
              <a:t>Просмотр телепередач учащимися в красном уголке училища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26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779" t="2003" r="16429" b="63020"/>
          <a:stretch/>
        </p:blipFill>
        <p:spPr bwMode="auto">
          <a:xfrm>
            <a:off x="533400" y="1752600"/>
            <a:ext cx="845820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7827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Учащиеся строительного училища №1 принимают активное участие и в общественной работе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25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635" t="46781" r="19537" b="18810"/>
          <a:stretch/>
        </p:blipFill>
        <p:spPr bwMode="auto">
          <a:xfrm>
            <a:off x="304800" y="1752600"/>
            <a:ext cx="8458199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827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«А вообще-то вкусно готовят наши повара!», - говорят учащиеся строительного училища №1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26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847" t="45918" r="19637" b="16949"/>
          <a:stretch/>
        </p:blipFill>
        <p:spPr bwMode="auto">
          <a:xfrm>
            <a:off x="533400" y="1828800"/>
            <a:ext cx="83820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itchFamily="34" charset="0"/>
              </a:rPr>
              <a:t>А теперь можно и потанцевать</a:t>
            </a:r>
            <a:br>
              <a:rPr lang="ru-RU" dirty="0" smtClean="0">
                <a:latin typeface="Arial Black" pitchFamily="34" charset="0"/>
              </a:rPr>
            </a:br>
            <a:endParaRPr lang="ru-RU" dirty="0">
              <a:latin typeface="Arial Black" pitchFamily="34" charset="0"/>
            </a:endParaRPr>
          </a:p>
        </p:txBody>
      </p:sp>
      <p:pic>
        <p:nvPicPr>
          <p:cNvPr id="4" name="Содержимое 3" descr="D:\Рабочие доки_Саратов_2014\Буклет_история техникума\фото 27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6112" t="15923" r="33170" b="27077"/>
          <a:stretch/>
        </p:blipFill>
        <p:spPr bwMode="auto">
          <a:xfrm rot="5400000">
            <a:off x="1676399" y="-304803"/>
            <a:ext cx="5791200" cy="8534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09600" y="457200"/>
            <a:ext cx="8305800" cy="5668963"/>
          </a:xfrm>
        </p:spPr>
        <p:txBody>
          <a:bodyPr>
            <a:normAutofit fontScale="92500"/>
          </a:bodyPr>
          <a:lstStyle/>
          <a:p>
            <a:pPr marL="0" indent="17463">
              <a:buNone/>
            </a:pPr>
            <a:r>
              <a:rPr lang="ru-RU" dirty="0" smtClean="0"/>
              <a:t>29 ноября 1940 года </a:t>
            </a:r>
            <a:r>
              <a:rPr lang="ru-RU" dirty="0" smtClean="0"/>
              <a:t>-Школа </a:t>
            </a:r>
            <a:r>
              <a:rPr lang="ru-RU" dirty="0" smtClean="0"/>
              <a:t>фабрично- заводского обучения (ФЗО) № 1 строителей </a:t>
            </a:r>
            <a:endParaRPr lang="ru-RU" dirty="0" smtClean="0"/>
          </a:p>
          <a:p>
            <a:pPr marL="0" indent="17463">
              <a:buNone/>
            </a:pPr>
            <a:r>
              <a:rPr lang="ru-RU" dirty="0" smtClean="0"/>
              <a:t>г</a:t>
            </a:r>
            <a:r>
              <a:rPr lang="ru-RU" dirty="0" smtClean="0"/>
              <a:t>. Саратова</a:t>
            </a:r>
          </a:p>
          <a:p>
            <a:pPr marL="0" indent="17463">
              <a:buNone/>
            </a:pPr>
            <a:r>
              <a:rPr lang="ru-RU" dirty="0" smtClean="0"/>
              <a:t>      За время своего существования и развития учебное учреждение было реорганизовано в </a:t>
            </a:r>
            <a:r>
              <a:rPr lang="ru-RU" dirty="0" smtClean="0"/>
              <a:t>«Профессионально-техническое </a:t>
            </a:r>
            <a:r>
              <a:rPr lang="ru-RU" dirty="0" smtClean="0"/>
              <a:t>училище № </a:t>
            </a:r>
            <a:r>
              <a:rPr lang="ru-RU" dirty="0" smtClean="0"/>
              <a:t>20», </a:t>
            </a:r>
            <a:r>
              <a:rPr lang="ru-RU" dirty="0" smtClean="0"/>
              <a:t>затем в </a:t>
            </a:r>
            <a:r>
              <a:rPr lang="ru-RU" dirty="0" smtClean="0"/>
              <a:t>«Профессиональный лицей №20».</a:t>
            </a:r>
            <a:endParaRPr lang="ru-RU" dirty="0" smtClean="0"/>
          </a:p>
          <a:p>
            <a:pPr marL="0" indent="17463">
              <a:buNone/>
            </a:pPr>
            <a:r>
              <a:rPr lang="ru-RU" dirty="0" smtClean="0"/>
              <a:t>       С мая 2010 года лицей реорганизован в ГАПОУ СО «Саратовский техникум строительных технологий и сферы обслуживания» .</a:t>
            </a:r>
          </a:p>
          <a:p>
            <a:pPr marL="0" indent="17463">
              <a:buNone/>
            </a:pPr>
            <a:r>
              <a:rPr lang="ru-RU" dirty="0" smtClean="0"/>
              <a:t>    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algn="ctr">
              <a:buNone/>
            </a:pPr>
            <a:r>
              <a:rPr lang="ru-RU" sz="4800" b="1" dirty="0" smtClean="0">
                <a:solidFill>
                  <a:srgbClr val="0070C0"/>
                </a:solidFill>
                <a:latin typeface="Arial Black" pitchFamily="34" charset="0"/>
              </a:rPr>
              <a:t>Учебно-лабораторная 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0070C0"/>
                </a:solidFill>
                <a:latin typeface="Arial Black" pitchFamily="34" charset="0"/>
              </a:rPr>
              <a:t>работа учащихся 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0070C0"/>
                </a:solidFill>
                <a:latin typeface="Arial Black" pitchFamily="34" charset="0"/>
              </a:rPr>
              <a:t>строительного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0070C0"/>
                </a:solidFill>
                <a:latin typeface="Arial Black" pitchFamily="34" charset="0"/>
              </a:rPr>
              <a:t>училища №1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24384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С октября  2018 года – это профессиональное образовательное учреждение Саратовской области </a:t>
            </a:r>
            <a:r>
              <a:rPr lang="ru-RU" sz="3600" b="1" dirty="0" smtClean="0"/>
              <a:t>«Саратовский  колледж водного транспорта, строительства и сервиса».</a:t>
            </a:r>
            <a:br>
              <a:rPr lang="ru-RU" sz="3600" b="1" dirty="0" smtClean="0"/>
            </a:br>
            <a:endParaRPr lang="ru-RU" sz="3600" dirty="0"/>
          </a:p>
        </p:txBody>
      </p:sp>
      <p:pic>
        <p:nvPicPr>
          <p:cNvPr id="2050" name="Picture 2" descr="C:\Users\1\Desktop\Эмблема колледж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615" t="1984" r="6506" b="4754"/>
          <a:stretch>
            <a:fillRect/>
          </a:stretch>
        </p:blipFill>
        <p:spPr bwMode="auto">
          <a:xfrm>
            <a:off x="2819400" y="2743200"/>
            <a:ext cx="3581400" cy="3581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ru-RU" b="1" smtClean="0">
                <a:solidFill>
                  <a:srgbClr val="7030A0"/>
                </a:solidFill>
                <a:latin typeface="Arial Black" pitchFamily="34" charset="0"/>
              </a:rPr>
              <a:t>1940год</a:t>
            </a:r>
            <a:endParaRPr lang="ru-RU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:\Рабочие доки_Саратов_2014\Буклет_история техникума\фото 2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687" t="1964" r="17109" b="61157"/>
          <a:stretch/>
        </p:blipFill>
        <p:spPr bwMode="auto">
          <a:xfrm>
            <a:off x="762000" y="1219200"/>
            <a:ext cx="7848599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839200" cy="9906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latin typeface="Arial Black" pitchFamily="34" charset="0"/>
              </a:rPr>
              <a:t>Интересно заглянуть в невидимый невооруженным глазом мир!</a:t>
            </a:r>
            <a:br>
              <a:rPr lang="ru-RU" sz="3200" b="1" dirty="0" smtClean="0">
                <a:latin typeface="Arial Black" pitchFamily="34" charset="0"/>
              </a:rPr>
            </a:br>
            <a:endParaRPr lang="ru-RU" sz="3200" b="1" dirty="0">
              <a:latin typeface="Arial Black" pitchFamily="34" charset="0"/>
            </a:endParaRPr>
          </a:p>
        </p:txBody>
      </p:sp>
      <p:pic>
        <p:nvPicPr>
          <p:cNvPr id="4" name="Содержимое 3" descr="D:\Рабочие доки_Саратов_2014\Буклет_история техникума\фото 3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5019" t="12072" r="34497" b="34959"/>
          <a:stretch/>
        </p:blipFill>
        <p:spPr bwMode="auto">
          <a:xfrm>
            <a:off x="1905000" y="1524000"/>
            <a:ext cx="5638799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smtClean="0">
                <a:latin typeface="Arial Black" pitchFamily="34" charset="0"/>
              </a:rPr>
              <a:t>Лабораторная работа с микроскопами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4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5393" t="49322" r="7641" b="14925"/>
          <a:stretch/>
        </p:blipFill>
        <p:spPr bwMode="auto">
          <a:xfrm>
            <a:off x="838200" y="1219200"/>
            <a:ext cx="762000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85800"/>
            <a:ext cx="8686800" cy="990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latin typeface="Arial Black" pitchFamily="34" charset="0"/>
              </a:rPr>
              <a:t>Учащийся Карпов  из</a:t>
            </a:r>
            <a:br>
              <a:rPr lang="ru-RU" sz="3600" b="1" dirty="0" smtClean="0">
                <a:latin typeface="Arial Black" pitchFamily="34" charset="0"/>
              </a:rPr>
            </a:br>
            <a:r>
              <a:rPr lang="ru-RU" sz="3600" b="1" dirty="0" smtClean="0">
                <a:latin typeface="Arial Black" pitchFamily="34" charset="0"/>
              </a:rPr>
              <a:t>гр. № 2 определяет вес кубика на технических весах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:\Рабочие доки_Саратов_2014\Буклет_история техникума\фото 6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7118" t="14468" r="34171" b="34878"/>
          <a:stretch/>
        </p:blipFill>
        <p:spPr bwMode="auto">
          <a:xfrm>
            <a:off x="3676485" y="1600200"/>
            <a:ext cx="4095915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486400" cy="44196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1955 год</a:t>
            </a:r>
            <a:r>
              <a:rPr lang="ru-RU" b="1" dirty="0" smtClean="0">
                <a:latin typeface="Arial Black" pitchFamily="34" charset="0"/>
              </a:rPr>
              <a:t/>
            </a:r>
            <a:br>
              <a:rPr lang="ru-RU" b="1" dirty="0" smtClean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>Выполнение лабораторной работы по теме «Определение материала на истирание»</a:t>
            </a:r>
            <a:br>
              <a:rPr lang="ru-RU" b="1" dirty="0" smtClean="0">
                <a:latin typeface="Arial Black" pitchFamily="34" charset="0"/>
              </a:rPr>
            </a:br>
            <a:endParaRPr lang="ru-RU" b="1" dirty="0">
              <a:latin typeface="Arial Black" pitchFamily="34" charset="0"/>
            </a:endParaRPr>
          </a:p>
        </p:txBody>
      </p:sp>
      <p:pic>
        <p:nvPicPr>
          <p:cNvPr id="4" name="Содержимое 3" descr="D:\Рабочие доки_Саратов_2014\Буклет_история техникума\Фото 5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55393" t="20695" r="8990" b="5854"/>
          <a:stretch/>
        </p:blipFill>
        <p:spPr bwMode="auto">
          <a:xfrm>
            <a:off x="4495800" y="152400"/>
            <a:ext cx="4648200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375</Words>
  <PresentationFormat>Экран (4:3)</PresentationFormat>
  <Paragraphs>51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Office Theme</vt:lpstr>
      <vt:lpstr>Так начиналась  наша история…</vt:lpstr>
      <vt:lpstr>2 октября 1940 года  в стране была создана новая система начального профессионального образования – трудовые резервы</vt:lpstr>
      <vt:lpstr>29 ноября 1940 года школы фабрично-заводского обучения (ФЗО) №1 строителей г. Саратова. </vt:lpstr>
      <vt:lpstr>Слайд 4</vt:lpstr>
      <vt:lpstr>1940год</vt:lpstr>
      <vt:lpstr>Интересно заглянуть в невидимый невооруженным глазом мир! </vt:lpstr>
      <vt:lpstr>Лабораторная работа с микроскопами </vt:lpstr>
      <vt:lpstr>Учащийся Карпов  из гр. № 2 определяет вес кубика на технических весах </vt:lpstr>
      <vt:lpstr> 1955 год Выполнение лабораторной работы по теме «Определение материала на истирание» </vt:lpstr>
      <vt:lpstr>Определение материала на сжатие </vt:lpstr>
      <vt:lpstr>Лабораторная работа  на трамбовочном копре </vt:lpstr>
      <vt:lpstr>1956 год Экзамены по спецтехнологии в группе  слесарей-сантехников </vt:lpstr>
      <vt:lpstr>Слайд 13</vt:lpstr>
      <vt:lpstr>1950 год Изготовление срочного заказа  учащимися – плотниками под руководством мастера Варламова Г.В. </vt:lpstr>
      <vt:lpstr>Трубы котельной уже стоят, осталось смонтировать котлы </vt:lpstr>
      <vt:lpstr>«Конечно секции котлов тяжелые, но кто не взялся,  тому легче» - говорит Суслов Виктор </vt:lpstr>
      <vt:lpstr>Две секции котла уже стоят.  Значит скоро будет смонтирован и весь котел </vt:lpstr>
      <vt:lpstr>Изготовление сгонов на станке </vt:lpstr>
      <vt:lpstr>Встреча на производстве учащихся с выпускниками училища: Зюзиным, Кузнецовым, Малышевым </vt:lpstr>
      <vt:lpstr>1960 год В заготовительно-сборочном цеху </vt:lpstr>
      <vt:lpstr>Работа на труборезном станке. За станком учащийся гр. № 1 Гарницын </vt:lpstr>
      <vt:lpstr>На производстве учащихся допускали к станкам, предварительно ознакомив с ними </vt:lpstr>
      <vt:lpstr>Вырубание прокладок учащимся гр. № 1 Тереховым </vt:lpstr>
      <vt:lpstr>Учащийся Дондуков в совершенстве овладел трубонарезным станком </vt:lpstr>
      <vt:lpstr>Слайд 25</vt:lpstr>
      <vt:lpstr> 1960 год  Хор учащихся и сотрудников  строительного училища №1. Руководитель Городецкий М.А. </vt:lpstr>
      <vt:lpstr>Участники художественной самодеятельности возле Дворца культуры учащихся Профтехобразования </vt:lpstr>
      <vt:lpstr>1961 год Дуэт в исполнении учащегося Михайлика и руководителя Городецкого М.А. </vt:lpstr>
      <vt:lpstr>Выступление учащегося  гр. №9 Михайлика на баяне </vt:lpstr>
      <vt:lpstr>Тов. Сидоров поздравляет участников художественной самодеятельности с хорошим результатом </vt:lpstr>
      <vt:lpstr>1962 год На снимке руководитель кружка по выпиливанию –  тов. Уляшин В.П. и учащийся Бесчетнов гр. № 7 </vt:lpstr>
      <vt:lpstr>Руководитель изокружкаМалоземов Л.З. дает последние указания по картине «Рубка леса»  учащемуся гр. №2 Медведеву </vt:lpstr>
      <vt:lpstr>Очередное занятие фотокружка </vt:lpstr>
      <vt:lpstr>Член кружка технического творчества учащийся Сидорков за изготовлением макета крупнопанельного дома инж. Лагутенко. Руководитель кружка Кутузов В.А. </vt:lpstr>
      <vt:lpstr>Просмотр телепередач учащимися в красном уголке училища </vt:lpstr>
      <vt:lpstr>Учащиеся строительного училища №1 принимают активное участие и в общественной работе </vt:lpstr>
      <vt:lpstr>«А вообще-то вкусно готовят наши повара!», - говорят учащиеся строительного училища №1 </vt:lpstr>
      <vt:lpstr>А теперь можно и потанцевать </vt:lpstr>
      <vt:lpstr>Слайд 39</vt:lpstr>
      <vt:lpstr>С октября  2018 года – это профессиональное образовательное учреждение Саратовской области «Саратовский  колледж водного транспорта, строительства и сервиса».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Катенок</dc:creator>
  <cp:lastModifiedBy>1</cp:lastModifiedBy>
  <cp:revision>17</cp:revision>
  <dcterms:created xsi:type="dcterms:W3CDTF">2013-10-20T14:54:06Z</dcterms:created>
  <dcterms:modified xsi:type="dcterms:W3CDTF">2020-11-13T05:29:46Z</dcterms:modified>
</cp:coreProperties>
</file>